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6"/>
  </p:notesMasterIdLst>
  <p:sldIdLst>
    <p:sldId id="256" r:id="rId3"/>
    <p:sldId id="257" r:id="rId4"/>
    <p:sldId id="258" r:id="rId5"/>
    <p:sldId id="259" r:id="rId7"/>
    <p:sldId id="260" r:id="rId8"/>
    <p:sldId id="261" r:id="rId9"/>
    <p:sldId id="262"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80" r:id="rId25"/>
    <p:sldId id="281" r:id="rId26"/>
    <p:sldId id="282" r:id="rId27"/>
    <p:sldId id="283" r:id="rId28"/>
  </p:sldIdLst>
  <p:sldSz cx="12192000" cy="6858000"/>
  <p:notesSz cx="7103745" cy="10234295"/>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6" d="100"/>
          <a:sy n="116" d="100"/>
        </p:scale>
        <p:origin x="33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notesMaster" Target="notesMasters/notesMaster1.xml"/><Relationship Id="rId5" Type="http://schemas.openxmlformats.org/officeDocument/2006/relationships/slide" Target="slides/slide3.xml"/><Relationship Id="rId4" Type="http://schemas.openxmlformats.org/officeDocument/2006/relationships/slide" Target="slides/slide2.xml"/><Relationship Id="rId31" Type="http://schemas.openxmlformats.org/officeDocument/2006/relationships/tableStyles" Target="tableStyles.xml"/><Relationship Id="rId30" Type="http://schemas.openxmlformats.org/officeDocument/2006/relationships/viewProps" Target="viewProps.xml"/><Relationship Id="rId3" Type="http://schemas.openxmlformats.org/officeDocument/2006/relationships/slide" Target="slides/slide1.xml"/><Relationship Id="rId29" Type="http://schemas.openxmlformats.org/officeDocument/2006/relationships/presProps" Target="presProps.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3812" y="0"/>
            <a:ext cx="3078290" cy="513492"/>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481584" y="1279287"/>
            <a:ext cx="6140577" cy="3454075"/>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0375" y="4925254"/>
            <a:ext cx="5682996" cy="4029754"/>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9720804"/>
            <a:ext cx="3078290" cy="513491"/>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3812" y="9720804"/>
            <a:ext cx="3078290" cy="513491"/>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a:p>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en-US" altLang="zh-CN"/>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sym typeface="+mn-ea"/>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38200" y="365125"/>
            <a:ext cx="10515600" cy="58118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3" name="日期占位符 2"/>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1186774" y="1778438"/>
            <a:ext cx="4873574"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1186774" y="2665379"/>
            <a:ext cx="4873574" cy="3524284"/>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256938" y="1778438"/>
            <a:ext cx="4897576"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256938" y="2665379"/>
            <a:ext cx="4897576" cy="3524284"/>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4165349" cy="3811588"/>
          </a:xfr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1" Type="http://schemas.openxmlformats.org/officeDocument/2006/relationships/theme" Target="../theme/theme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F288E0-7875-42C4-84C8-98DBBD3BF4D2}"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9BB5D0-35E4-459D-AEF3-FE4D7C45CC19}"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image" Target="../media/image1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5" Type="http://schemas.openxmlformats.org/officeDocument/2006/relationships/notesSlide" Target="../notesSlides/notesSlide19.xml"/><Relationship Id="rId4" Type="http://schemas.openxmlformats.org/officeDocument/2006/relationships/slideLayout" Target="../slideLayouts/slideLayout2.xml"/><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image" Target="../media/image1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4" Type="http://schemas.openxmlformats.org/officeDocument/2006/relationships/notesSlide" Target="../notesSlides/notesSlide20.xml"/><Relationship Id="rId3" Type="http://schemas.openxmlformats.org/officeDocument/2006/relationships/slideLayout" Target="../slideLayouts/slideLayout2.xml"/><Relationship Id="rId2" Type="http://schemas.openxmlformats.org/officeDocument/2006/relationships/image" Target="../media/image20.png"/><Relationship Id="rId1" Type="http://schemas.openxmlformats.org/officeDocument/2006/relationships/image" Target="../media/image19.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5" Type="http://schemas.openxmlformats.org/officeDocument/2006/relationships/notesSlide" Target="../notesSlides/notesSlide6.xml"/><Relationship Id="rId4" Type="http://schemas.openxmlformats.org/officeDocument/2006/relationships/slideLayout" Target="../slideLayouts/slideLayout2.xml"/><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p:nvPr>
        </p:nvSpPr>
        <p:spPr/>
        <p:txBody>
          <a:bodyPr/>
          <a:p>
            <a:r>
              <a:rPr lang="zh-CN" altLang="en-US"/>
              <a:t>深入理解计算机系统</a:t>
            </a:r>
            <a:endParaRPr lang="zh-CN" altLang="en-US"/>
          </a:p>
        </p:txBody>
      </p:sp>
      <p:sp>
        <p:nvSpPr>
          <p:cNvPr id="3" name="副标题 2"/>
          <p:cNvSpPr>
            <a:spLocks noGrp="1"/>
          </p:cNvSpPr>
          <p:nvPr>
            <p:ph type="subTitle" idx="1"/>
          </p:nvPr>
        </p:nvSpPr>
        <p:spPr/>
        <p:txBody>
          <a:bodyPr/>
          <a:p>
            <a:r>
              <a:rPr lang="zh-CN" altLang="en-US" sz="4800">
                <a:sym typeface="+mn-ea"/>
              </a:rPr>
              <a:t>并发编程</a:t>
            </a:r>
            <a:endParaRPr lang="zh-CN" altLang="en-US" sz="2000"/>
          </a:p>
          <a:p>
            <a:endParaRPr lang="zh-CN" altLang="en-US" sz="2000"/>
          </a:p>
        </p:txBody>
      </p:sp>
      <p:sp>
        <p:nvSpPr>
          <p:cNvPr id="4" name="文本框 3"/>
          <p:cNvSpPr txBox="1"/>
          <p:nvPr/>
        </p:nvSpPr>
        <p:spPr>
          <a:xfrm>
            <a:off x="7816850" y="4895215"/>
            <a:ext cx="3238500" cy="891540"/>
          </a:xfrm>
          <a:prstGeom prst="rect">
            <a:avLst/>
          </a:prstGeom>
          <a:noFill/>
        </p:spPr>
        <p:txBody>
          <a:bodyPr wrap="square" rtlCol="0">
            <a:spAutoFit/>
          </a:bodyPr>
          <a:p>
            <a:r>
              <a:rPr lang="zh-CN" altLang="en-US" sz="2800"/>
              <a:t>胡婉婷</a:t>
            </a:r>
            <a:endParaRPr lang="zh-CN" altLang="en-US" sz="2800"/>
          </a:p>
          <a:p>
            <a:r>
              <a:rPr lang="en-US" altLang="zh-CN" sz="2400"/>
              <a:t>976327919@qq.com</a:t>
            </a:r>
            <a:endParaRPr lang="en-US" altLang="zh-CN" sz="240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sz="3200"/>
              <a:t>基于</a:t>
            </a:r>
            <a:r>
              <a:rPr lang="en-US" altLang="zh-CN" sz="3200"/>
              <a:t>I/O</a:t>
            </a:r>
            <a:r>
              <a:rPr lang="zh-CN" altLang="en-US" sz="3200"/>
              <a:t>多路复用的并发事件驱动服务器</a:t>
            </a:r>
            <a:endParaRPr lang="zh-CN" altLang="en-US" sz="3200"/>
          </a:p>
        </p:txBody>
      </p:sp>
      <p:sp>
        <p:nvSpPr>
          <p:cNvPr id="3" name="内容占位符 2"/>
          <p:cNvSpPr>
            <a:spLocks noGrp="1"/>
          </p:cNvSpPr>
          <p:nvPr>
            <p:ph idx="1"/>
          </p:nvPr>
        </p:nvSpPr>
        <p:spPr/>
        <p:txBody>
          <a:bodyPr/>
          <a:p>
            <a:r>
              <a:rPr lang="en-US" altLang="zh-CN"/>
              <a:t>I/O</a:t>
            </a:r>
            <a:r>
              <a:rPr lang="zh-CN" altLang="en-US"/>
              <a:t>多路复用可以用作并发事件驱动的基础：</a:t>
            </a:r>
            <a:endParaRPr lang="zh-CN" altLang="en-US"/>
          </a:p>
          <a:p>
            <a:pPr marL="0" indent="0">
              <a:buNone/>
            </a:pPr>
            <a:r>
              <a:rPr lang="en-US" altLang="zh-CN"/>
              <a:t>	</a:t>
            </a:r>
            <a:r>
              <a:rPr lang="zh-CN" altLang="en-US"/>
              <a:t>将逻辑流模型转换为状态机，一个状态机就是一组状态、输入事件和转移。转移是将状态和输入事件映射到状态。</a:t>
            </a:r>
            <a:endParaRPr lang="zh-CN" altLang="en-US"/>
          </a:p>
          <a:p>
            <a:pPr marL="0" indent="0">
              <a:buNone/>
            </a:pPr>
            <a:endParaRPr lang="zh-CN" altLang="en-US"/>
          </a:p>
          <a:p>
            <a:pPr marL="0" indent="0">
              <a:buNone/>
            </a:pPr>
            <a:endParaRPr lang="zh-CN" altLang="en-US"/>
          </a:p>
        </p:txBody>
      </p:sp>
      <p:pic>
        <p:nvPicPr>
          <p:cNvPr id="4" name="图片 3" descr="屏幕快照 2019-12-13 下午8.18.58"/>
          <p:cNvPicPr>
            <a:picLocks noChangeAspect="1"/>
          </p:cNvPicPr>
          <p:nvPr/>
        </p:nvPicPr>
        <p:blipFill>
          <a:blip r:embed="rId1"/>
          <a:stretch>
            <a:fillRect/>
          </a:stretch>
        </p:blipFill>
        <p:spPr>
          <a:xfrm>
            <a:off x="3456305" y="3366135"/>
            <a:ext cx="4813300" cy="2314575"/>
          </a:xfrm>
          <a:prstGeom prst="rect">
            <a:avLst/>
          </a:prstGeom>
        </p:spPr>
      </p:pic>
      <p:sp>
        <p:nvSpPr>
          <p:cNvPr id="5" name="文本框 4"/>
          <p:cNvSpPr txBox="1"/>
          <p:nvPr/>
        </p:nvSpPr>
        <p:spPr>
          <a:xfrm>
            <a:off x="3698240" y="6066155"/>
            <a:ext cx="4762500" cy="368300"/>
          </a:xfrm>
          <a:prstGeom prst="rect">
            <a:avLst/>
          </a:prstGeom>
          <a:noFill/>
        </p:spPr>
        <p:txBody>
          <a:bodyPr wrap="square" rtlCol="0">
            <a:spAutoFit/>
          </a:bodyPr>
          <a:p>
            <a:r>
              <a:rPr lang="zh-CN" altLang="en-US"/>
              <a:t>并发事件驱动</a:t>
            </a:r>
            <a:r>
              <a:rPr lang="en-US" altLang="zh-CN"/>
              <a:t>echo</a:t>
            </a:r>
            <a:r>
              <a:rPr lang="zh-CN" altLang="en-US"/>
              <a:t>服务器中逻辑流的状态机</a:t>
            </a:r>
            <a:endParaRPr lang="zh-CN" alt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65125"/>
            <a:ext cx="10515600" cy="953770"/>
          </a:xfrm>
        </p:spPr>
        <p:txBody>
          <a:bodyPr/>
          <a:p>
            <a:r>
              <a:rPr lang="zh-CN" altLang="en-US" sz="3200"/>
              <a:t>代码实现</a:t>
            </a:r>
            <a:endParaRPr lang="zh-CN" altLang="en-US" sz="3200"/>
          </a:p>
        </p:txBody>
      </p:sp>
      <p:pic>
        <p:nvPicPr>
          <p:cNvPr id="4" name="内容占位符 3" descr="屏幕快照 2019-12-13 下午8.45.26"/>
          <p:cNvPicPr>
            <a:picLocks noChangeAspect="1"/>
          </p:cNvPicPr>
          <p:nvPr>
            <p:ph idx="1"/>
          </p:nvPr>
        </p:nvPicPr>
        <p:blipFill>
          <a:blip r:embed="rId1"/>
          <a:stretch>
            <a:fillRect/>
          </a:stretch>
        </p:blipFill>
        <p:spPr>
          <a:xfrm>
            <a:off x="1905000" y="1113155"/>
            <a:ext cx="7528560" cy="548259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sz="3600"/>
              <a:t>I/O</a:t>
            </a:r>
            <a:r>
              <a:rPr lang="zh-CN" altLang="en-US" sz="3600"/>
              <a:t>多路复用技术的优劣</a:t>
            </a:r>
            <a:endParaRPr lang="zh-CN" altLang="en-US" sz="3600"/>
          </a:p>
        </p:txBody>
      </p:sp>
      <p:sp>
        <p:nvSpPr>
          <p:cNvPr id="3" name="内容占位符 2"/>
          <p:cNvSpPr>
            <a:spLocks noGrp="1"/>
          </p:cNvSpPr>
          <p:nvPr>
            <p:ph idx="1"/>
          </p:nvPr>
        </p:nvSpPr>
        <p:spPr/>
        <p:txBody>
          <a:bodyPr/>
          <a:p>
            <a:endParaRPr lang="zh-CN" altLang="en-US"/>
          </a:p>
          <a:p>
            <a:r>
              <a:rPr lang="zh-CN" altLang="en-US"/>
              <a:t>优点：运行在单一进程上下文，每个逻辑流都能访问到该进程的全部空间地址，使得在流之间共享数据变得很容易</a:t>
            </a:r>
            <a:endParaRPr lang="zh-CN" altLang="en-US"/>
          </a:p>
          <a:p>
            <a:endParaRPr lang="zh-CN" altLang="en-US"/>
          </a:p>
          <a:p>
            <a:r>
              <a:rPr lang="zh-CN" altLang="en-US"/>
              <a:t>缺点：编码复杂</a:t>
            </a:r>
            <a:endParaRPr lang="zh-CN" alt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基于线程的并发编程</a:t>
            </a:r>
            <a:endParaRPr lang="zh-CN" altLang="en-US"/>
          </a:p>
        </p:txBody>
      </p:sp>
      <p:sp>
        <p:nvSpPr>
          <p:cNvPr id="3" name="内容占位符 2"/>
          <p:cNvSpPr>
            <a:spLocks noGrp="1"/>
          </p:cNvSpPr>
          <p:nvPr>
            <p:ph idx="1"/>
          </p:nvPr>
        </p:nvSpPr>
        <p:spPr/>
        <p:txBody>
          <a:bodyPr/>
          <a:p>
            <a:endParaRPr lang="zh-CN" altLang="en-US"/>
          </a:p>
          <a:p>
            <a:r>
              <a:rPr lang="zh-CN" altLang="en-US"/>
              <a:t>线程：运行在进程上下文中的逻辑流。每个线程都有它自己的线程上下文，包括线程</a:t>
            </a:r>
            <a:r>
              <a:rPr lang="en-US" altLang="zh-CN"/>
              <a:t>ID</a:t>
            </a:r>
            <a:r>
              <a:rPr lang="zh-CN" altLang="en-US"/>
              <a:t>、栈、栈指针、程序计数器、通用目的寄存器和条件码。</a:t>
            </a:r>
            <a:endParaRPr lang="zh-CN" altLang="en-US"/>
          </a:p>
          <a:p>
            <a:endParaRPr lang="zh-CN" altLang="en-US"/>
          </a:p>
          <a:p>
            <a:endParaRPr lang="zh-CN" altLang="en-US"/>
          </a:p>
          <a:p>
            <a:r>
              <a:rPr lang="zh-CN" altLang="en-US"/>
              <a:t>基于线程的逻辑流结合了基于进程和基于</a:t>
            </a:r>
            <a:r>
              <a:rPr lang="en-US" altLang="zh-CN"/>
              <a:t>I/O</a:t>
            </a:r>
            <a:r>
              <a:rPr lang="zh-CN" altLang="en-US"/>
              <a:t>多路复用的流的特性</a:t>
            </a:r>
            <a:endParaRPr lang="zh-CN" alt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线程执行模型</a:t>
            </a:r>
            <a:endParaRPr lang="zh-CN" altLang="en-US"/>
          </a:p>
        </p:txBody>
      </p:sp>
      <p:pic>
        <p:nvPicPr>
          <p:cNvPr id="4" name="内容占位符 3" descr="屏幕快照 2019-12-13 下午9.38.18"/>
          <p:cNvPicPr>
            <a:picLocks noChangeAspect="1"/>
          </p:cNvPicPr>
          <p:nvPr>
            <p:ph idx="1"/>
          </p:nvPr>
        </p:nvPicPr>
        <p:blipFill>
          <a:blip r:embed="rId1"/>
          <a:stretch>
            <a:fillRect/>
          </a:stretch>
        </p:blipFill>
        <p:spPr>
          <a:xfrm>
            <a:off x="2465705" y="1889125"/>
            <a:ext cx="5334000" cy="403860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sz="4000"/>
              <a:t>posix</a:t>
            </a:r>
            <a:r>
              <a:rPr lang="zh-CN" altLang="en-US" sz="4000"/>
              <a:t>线程</a:t>
            </a:r>
            <a:endParaRPr lang="zh-CN" altLang="en-US" sz="4000"/>
          </a:p>
        </p:txBody>
      </p:sp>
      <p:sp>
        <p:nvSpPr>
          <p:cNvPr id="3" name="内容占位符 2"/>
          <p:cNvSpPr>
            <a:spLocks noGrp="1"/>
          </p:cNvSpPr>
          <p:nvPr>
            <p:ph idx="1"/>
          </p:nvPr>
        </p:nvSpPr>
        <p:spPr>
          <a:xfrm>
            <a:off x="838200" y="1468755"/>
            <a:ext cx="10515600" cy="1295400"/>
          </a:xfrm>
        </p:spPr>
        <p:txBody>
          <a:bodyPr/>
          <a:p>
            <a:r>
              <a:rPr lang="en-US" altLang="zh-CN"/>
              <a:t>posix</a:t>
            </a:r>
            <a:r>
              <a:rPr lang="zh-CN" altLang="en-US"/>
              <a:t>线程是在</a:t>
            </a:r>
            <a:r>
              <a:rPr lang="en-US" altLang="zh-CN"/>
              <a:t>c</a:t>
            </a:r>
            <a:r>
              <a:rPr lang="zh-CN" altLang="en-US"/>
              <a:t>程序中处理线程的一个标准接口，大概定义了大约</a:t>
            </a:r>
            <a:r>
              <a:rPr lang="en-US" altLang="zh-CN"/>
              <a:t>60</a:t>
            </a:r>
            <a:r>
              <a:rPr lang="zh-CN" altLang="en-US"/>
              <a:t>个函数，允许程序创建、杀死和回收线程，与对等线程安全地共享数据</a:t>
            </a:r>
            <a:endParaRPr lang="zh-CN" altLang="en-US"/>
          </a:p>
        </p:txBody>
      </p:sp>
      <p:pic>
        <p:nvPicPr>
          <p:cNvPr id="4" name="图片 3" descr="屏幕快照 2019-12-13 下午9.46.02"/>
          <p:cNvPicPr>
            <a:picLocks noChangeAspect="1"/>
          </p:cNvPicPr>
          <p:nvPr/>
        </p:nvPicPr>
        <p:blipFill>
          <a:blip r:embed="rId1"/>
          <a:stretch>
            <a:fillRect/>
          </a:stretch>
        </p:blipFill>
        <p:spPr>
          <a:xfrm>
            <a:off x="1645285" y="2764155"/>
            <a:ext cx="8217535" cy="362966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23495"/>
            <a:ext cx="10515600" cy="3112770"/>
          </a:xfrm>
        </p:spPr>
        <p:txBody>
          <a:bodyPr/>
          <a:p>
            <a:r>
              <a:rPr lang="zh-CN" altLang="en-US" sz="3600"/>
              <a:t>创建线程</a:t>
            </a:r>
            <a:br>
              <a:rPr lang="zh-CN" altLang="en-US" sz="2800"/>
            </a:br>
            <a:r>
              <a:rPr lang="zh-CN" altLang="en-US" sz="2000"/>
              <a:t>       </a:t>
            </a:r>
            <a:br>
              <a:rPr lang="zh-CN" altLang="en-US" sz="2000"/>
            </a:br>
            <a:br>
              <a:rPr lang="zh-CN" altLang="en-US" sz="2000"/>
            </a:br>
            <a:r>
              <a:rPr lang="zh-CN" altLang="en-US" sz="2000"/>
              <a:t>     </a:t>
            </a:r>
            <a:r>
              <a:rPr lang="en-US" altLang="zh-CN" sz="2000"/>
              <a:t>pthread_create </a:t>
            </a:r>
            <a:r>
              <a:rPr lang="zh-CN" altLang="en-US" sz="2000"/>
              <a:t>函数用来创建一个新线程，它会返回一个</a:t>
            </a:r>
            <a:r>
              <a:rPr lang="en-US" altLang="zh-CN" sz="2000"/>
              <a:t>int</a:t>
            </a:r>
            <a:r>
              <a:rPr lang="zh-CN" altLang="en-US" sz="2000"/>
              <a:t>参数，返回</a:t>
            </a:r>
            <a:r>
              <a:rPr lang="en-US" altLang="zh-CN" sz="2000"/>
              <a:t>0</a:t>
            </a:r>
            <a:r>
              <a:rPr lang="zh-CN" altLang="en-US" sz="2000"/>
              <a:t>创建成功，</a:t>
            </a:r>
            <a:br>
              <a:rPr lang="zh-CN" altLang="en-US" sz="2000"/>
            </a:br>
            <a:br>
              <a:rPr lang="zh-CN" altLang="en-US" sz="2000"/>
            </a:br>
            <a:r>
              <a:rPr lang="zh-CN" altLang="en-US" sz="2000"/>
              <a:t>非零则代表出错</a:t>
            </a:r>
            <a:endParaRPr lang="zh-CN" altLang="en-US" sz="2000"/>
          </a:p>
        </p:txBody>
      </p:sp>
      <p:pic>
        <p:nvPicPr>
          <p:cNvPr id="4" name="内容占位符 3" descr="屏幕快照 2019-12-15 下午12.22.45"/>
          <p:cNvPicPr>
            <a:picLocks noChangeAspect="1"/>
          </p:cNvPicPr>
          <p:nvPr>
            <p:ph idx="1"/>
          </p:nvPr>
        </p:nvPicPr>
        <p:blipFill>
          <a:blip r:embed="rId1"/>
          <a:stretch>
            <a:fillRect/>
          </a:stretch>
        </p:blipFill>
        <p:spPr>
          <a:xfrm>
            <a:off x="1087120" y="3136265"/>
            <a:ext cx="9271000" cy="194818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sz="3600"/>
              <a:t>终止线程</a:t>
            </a:r>
            <a:endParaRPr lang="zh-CN" altLang="en-US" sz="3600"/>
          </a:p>
        </p:txBody>
      </p:sp>
      <p:sp>
        <p:nvSpPr>
          <p:cNvPr id="3" name="内容占位符 2"/>
          <p:cNvSpPr>
            <a:spLocks noGrp="1"/>
          </p:cNvSpPr>
          <p:nvPr>
            <p:ph idx="1"/>
          </p:nvPr>
        </p:nvSpPr>
        <p:spPr>
          <a:xfrm>
            <a:off x="838200" y="1473200"/>
            <a:ext cx="10515600" cy="2345055"/>
          </a:xfrm>
        </p:spPr>
        <p:txBody>
          <a:bodyPr>
            <a:normAutofit/>
          </a:bodyPr>
          <a:p>
            <a:pPr marL="0" indent="0">
              <a:buNone/>
            </a:pPr>
            <a:r>
              <a:rPr lang="zh-CN" altLang="en-US"/>
              <a:t>终止方式：</a:t>
            </a:r>
            <a:endParaRPr lang="zh-CN" altLang="en-US"/>
          </a:p>
          <a:p>
            <a:pPr marL="0" indent="0">
              <a:buFont typeface="Wingdings" panose="05000000000000000000" charset="0"/>
              <a:buNone/>
            </a:pPr>
            <a:r>
              <a:rPr lang="zh-CN" altLang="en-US"/>
              <a:t>   </a:t>
            </a:r>
            <a:r>
              <a:rPr lang="zh-CN" altLang="en-US" sz="2000"/>
              <a:t>当顶层的线程例程返回时，会隐式终止。</a:t>
            </a:r>
            <a:endParaRPr lang="zh-CN" altLang="en-US" sz="2000"/>
          </a:p>
          <a:p>
            <a:pPr marL="0" indent="0">
              <a:buFont typeface="Wingdings" panose="05000000000000000000" charset="0"/>
              <a:buNone/>
            </a:pPr>
            <a:r>
              <a:rPr lang="zh-CN" altLang="en-US" sz="2000"/>
              <a:t>    调用</a:t>
            </a:r>
            <a:r>
              <a:rPr lang="en-US" altLang="zh-CN" sz="2000"/>
              <a:t>pthread_exit</a:t>
            </a:r>
            <a:r>
              <a:rPr lang="zh-CN" altLang="en-US" sz="2000"/>
              <a:t>函数，线程会显式终止，如果主线程终止，它会等待其他对等线程终止，</a:t>
            </a:r>
            <a:endParaRPr lang="zh-CN" altLang="en-US" sz="2000"/>
          </a:p>
          <a:p>
            <a:pPr marL="0" indent="0">
              <a:buNone/>
            </a:pPr>
            <a:r>
              <a:rPr lang="zh-CN" altLang="en-US" sz="2000"/>
              <a:t>再终止主线程和整个进程。</a:t>
            </a:r>
            <a:endParaRPr lang="zh-CN" altLang="en-US" sz="2000"/>
          </a:p>
        </p:txBody>
      </p:sp>
      <p:pic>
        <p:nvPicPr>
          <p:cNvPr id="4" name="图片 3" descr="屏幕快照 2019-12-15 下午12.30.21"/>
          <p:cNvPicPr>
            <a:picLocks noChangeAspect="1"/>
          </p:cNvPicPr>
          <p:nvPr/>
        </p:nvPicPr>
        <p:blipFill>
          <a:blip r:embed="rId1"/>
          <a:stretch>
            <a:fillRect/>
          </a:stretch>
        </p:blipFill>
        <p:spPr>
          <a:xfrm>
            <a:off x="1355090" y="3818255"/>
            <a:ext cx="9233535" cy="107950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zh-CN" altLang="en-US" sz="3600"/>
              <a:t>回收已终止线程的资源</a:t>
            </a:r>
            <a:endParaRPr lang="zh-CN" altLang="en-US" sz="3600"/>
          </a:p>
        </p:txBody>
      </p:sp>
      <p:pic>
        <p:nvPicPr>
          <p:cNvPr id="6" name="内容占位符 5" descr="屏幕快照 2019-12-15 下午2.24.53"/>
          <p:cNvPicPr>
            <a:picLocks noChangeAspect="1"/>
          </p:cNvPicPr>
          <p:nvPr>
            <p:ph idx="1"/>
          </p:nvPr>
        </p:nvPicPr>
        <p:blipFill>
          <a:blip r:embed="rId1"/>
          <a:stretch>
            <a:fillRect/>
          </a:stretch>
        </p:blipFill>
        <p:spPr>
          <a:xfrm>
            <a:off x="1591310" y="3909060"/>
            <a:ext cx="9194800" cy="1548765"/>
          </a:xfrm>
          <a:prstGeom prst="rect">
            <a:avLst/>
          </a:prstGeom>
        </p:spPr>
      </p:pic>
      <p:sp>
        <p:nvSpPr>
          <p:cNvPr id="7" name="文本框 6"/>
          <p:cNvSpPr txBox="1"/>
          <p:nvPr/>
        </p:nvSpPr>
        <p:spPr>
          <a:xfrm>
            <a:off x="837565" y="2016125"/>
            <a:ext cx="10516235" cy="1198880"/>
          </a:xfrm>
          <a:prstGeom prst="rect">
            <a:avLst/>
          </a:prstGeom>
          <a:noFill/>
        </p:spPr>
        <p:txBody>
          <a:bodyPr wrap="square" rtlCol="0">
            <a:spAutoFit/>
          </a:bodyPr>
          <a:p>
            <a:r>
              <a:rPr lang="en-US" altLang="zh-CN" sz="2400"/>
              <a:t>pthread_join</a:t>
            </a:r>
            <a:r>
              <a:rPr lang="zh-CN" altLang="en-US" sz="2400"/>
              <a:t>函数会阻塞，直到线程</a:t>
            </a:r>
            <a:r>
              <a:rPr lang="en-US" altLang="zh-CN" sz="2400"/>
              <a:t>tid</a:t>
            </a:r>
            <a:r>
              <a:rPr lang="zh-CN" altLang="en-US" sz="2400"/>
              <a:t>终止，将线程例程返回的通用指针赋值为</a:t>
            </a:r>
            <a:r>
              <a:rPr lang="en-US" altLang="zh-CN" sz="2400"/>
              <a:t>thread_return </a:t>
            </a:r>
            <a:r>
              <a:rPr lang="zh-CN" altLang="en-US" sz="2400"/>
              <a:t>指向的位置，最后回收终止线程的资源。它的局限是只能等待一个指定的线程终止。</a:t>
            </a:r>
            <a:endParaRPr lang="zh-CN" altLang="en-US" sz="240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95885"/>
            <a:ext cx="10515600" cy="1325563"/>
          </a:xfrm>
        </p:spPr>
        <p:txBody>
          <a:bodyPr/>
          <a:p>
            <a:r>
              <a:rPr lang="zh-CN" altLang="en-US" sz="3600"/>
              <a:t>分离线程</a:t>
            </a:r>
            <a:endParaRPr lang="zh-CN" altLang="en-US" sz="3600"/>
          </a:p>
        </p:txBody>
      </p:sp>
      <p:sp>
        <p:nvSpPr>
          <p:cNvPr id="3" name="内容占位符 2"/>
          <p:cNvSpPr>
            <a:spLocks noGrp="1"/>
          </p:cNvSpPr>
          <p:nvPr>
            <p:ph idx="1"/>
          </p:nvPr>
        </p:nvSpPr>
        <p:spPr>
          <a:xfrm>
            <a:off x="838200" y="1096010"/>
            <a:ext cx="10515600" cy="3948430"/>
          </a:xfrm>
        </p:spPr>
        <p:txBody>
          <a:bodyPr/>
          <a:p>
            <a:r>
              <a:rPr lang="zh-CN" altLang="en-US"/>
              <a:t>线程是可结合的或者是分离的。</a:t>
            </a:r>
            <a:endParaRPr lang="zh-CN" altLang="en-US"/>
          </a:p>
          <a:p>
            <a:r>
              <a:rPr lang="zh-CN" altLang="en-US">
                <a:solidFill>
                  <a:schemeClr val="accent1"/>
                </a:solidFill>
                <a:effectLst>
                  <a:outerShdw blurRad="38100" dist="25400" dir="5400000" algn="ctr" rotWithShape="0">
                    <a:srgbClr val="6E747A">
                      <a:alpha val="43000"/>
                    </a:srgbClr>
                  </a:outerShdw>
                </a:effectLst>
              </a:rPr>
              <a:t>一个可以结合的线程能够被其他线程收回或杀死</a:t>
            </a:r>
            <a:r>
              <a:rPr lang="zh-CN" altLang="en-US"/>
              <a:t>。在被其他线程回收之前，它的内存资源是不释放的。</a:t>
            </a:r>
            <a:endParaRPr lang="zh-CN" altLang="en-US"/>
          </a:p>
          <a:p>
            <a:r>
              <a:rPr lang="zh-CN" altLang="en-US">
                <a:solidFill>
                  <a:schemeClr val="accent1"/>
                </a:solidFill>
                <a:effectLst>
                  <a:outerShdw blurRad="38100" dist="25400" dir="5400000" algn="ctr" rotWithShape="0">
                    <a:srgbClr val="6E747A">
                      <a:alpha val="43000"/>
                    </a:srgbClr>
                  </a:outerShdw>
                </a:effectLst>
              </a:rPr>
              <a:t>一个分离的线程是不能被其他线程所回收或杀死。</a:t>
            </a:r>
            <a:r>
              <a:rPr lang="zh-CN" altLang="en-US">
                <a:solidFill>
                  <a:schemeClr val="tx1"/>
                </a:solidFill>
                <a:effectLst>
                  <a:outerShdw blurRad="38100" dist="19050" dir="2700000" algn="tl" rotWithShape="0">
                    <a:schemeClr val="dk1">
                      <a:alpha val="40000"/>
                    </a:schemeClr>
                  </a:outerShdw>
                </a:effectLst>
              </a:rPr>
              <a:t>它</a:t>
            </a:r>
            <a:r>
              <a:rPr lang="zh-CN" altLang="en-US">
                <a:solidFill>
                  <a:schemeClr val="tx1"/>
                </a:solidFill>
                <a:effectLst/>
              </a:rPr>
              <a:t>的内存资源在它终止的时候由系统自动释放。</a:t>
            </a:r>
            <a:endParaRPr lang="zh-CN" altLang="en-US">
              <a:solidFill>
                <a:schemeClr val="tx1"/>
              </a:solidFill>
              <a:effectLst/>
            </a:endParaRPr>
          </a:p>
          <a:p>
            <a:r>
              <a:rPr lang="zh-CN" altLang="en-US">
                <a:solidFill>
                  <a:schemeClr val="tx1"/>
                </a:solidFill>
                <a:effectLst/>
              </a:rPr>
              <a:t>默认情况下，线程被创建成可结合的。</a:t>
            </a:r>
            <a:endParaRPr lang="zh-CN" altLang="en-US">
              <a:solidFill>
                <a:schemeClr val="tx1"/>
              </a:solidFill>
              <a:effectLst/>
            </a:endParaRPr>
          </a:p>
          <a:p>
            <a:r>
              <a:rPr lang="zh-CN" altLang="en-US">
                <a:solidFill>
                  <a:schemeClr val="tx1"/>
                </a:solidFill>
                <a:effectLst/>
              </a:rPr>
              <a:t>为了避免内存泄漏，每个可结合的线程要么</a:t>
            </a:r>
            <a:r>
              <a:rPr lang="zh-CN" altLang="en-US">
                <a:solidFill>
                  <a:schemeClr val="accent1"/>
                </a:solidFill>
                <a:effectLst>
                  <a:outerShdw blurRad="38100" dist="25400" dir="5400000" algn="ctr" rotWithShape="0">
                    <a:srgbClr val="6E747A">
                      <a:alpha val="43000"/>
                    </a:srgbClr>
                  </a:outerShdw>
                </a:effectLst>
              </a:rPr>
              <a:t>被其他线程显式地收回</a:t>
            </a:r>
            <a:r>
              <a:rPr lang="zh-CN" altLang="en-US">
                <a:solidFill>
                  <a:schemeClr val="tx1"/>
                </a:solidFill>
                <a:effectLst/>
              </a:rPr>
              <a:t>，要么通过</a:t>
            </a:r>
            <a:r>
              <a:rPr lang="en-US" altLang="zh-CN">
                <a:solidFill>
                  <a:schemeClr val="accent1"/>
                </a:solidFill>
                <a:effectLst>
                  <a:outerShdw blurRad="38100" dist="25400" dir="5400000" algn="ctr" rotWithShape="0">
                    <a:srgbClr val="6E747A">
                      <a:alpha val="43000"/>
                    </a:srgbClr>
                  </a:outerShdw>
                </a:effectLst>
              </a:rPr>
              <a:t>pthread_detch</a:t>
            </a:r>
            <a:r>
              <a:rPr lang="zh-CN" altLang="en-US">
                <a:solidFill>
                  <a:schemeClr val="accent1"/>
                </a:solidFill>
                <a:effectLst>
                  <a:outerShdw blurRad="38100" dist="25400" dir="5400000" algn="ctr" rotWithShape="0">
                    <a:srgbClr val="6E747A">
                      <a:alpha val="43000"/>
                    </a:srgbClr>
                  </a:outerShdw>
                </a:effectLst>
              </a:rPr>
              <a:t>被分离</a:t>
            </a:r>
            <a:endParaRPr lang="zh-CN" altLang="en-US">
              <a:solidFill>
                <a:schemeClr val="accent1"/>
              </a:solidFill>
              <a:effectLst>
                <a:outerShdw blurRad="38100" dist="25400" dir="5400000" algn="ctr" rotWithShape="0">
                  <a:srgbClr val="6E747A">
                    <a:alpha val="43000"/>
                  </a:srgbClr>
                </a:outerShdw>
              </a:effectLst>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构造并发程序的方法：</a:t>
            </a:r>
            <a:endParaRPr lang="zh-CN" altLang="en-US"/>
          </a:p>
        </p:txBody>
      </p:sp>
      <p:sp>
        <p:nvSpPr>
          <p:cNvPr id="3" name="内容占位符 2"/>
          <p:cNvSpPr>
            <a:spLocks noGrp="1"/>
          </p:cNvSpPr>
          <p:nvPr>
            <p:ph idx="1"/>
          </p:nvPr>
        </p:nvSpPr>
        <p:spPr/>
        <p:txBody>
          <a:bodyPr>
            <a:normAutofit lnSpcReduction="10000"/>
          </a:bodyPr>
          <a:p>
            <a:r>
              <a:rPr lang="zh-CN" altLang="en-US"/>
              <a:t>进程</a:t>
            </a:r>
            <a:endParaRPr lang="zh-CN" altLang="en-US"/>
          </a:p>
          <a:p>
            <a:pPr marL="0" indent="0">
              <a:buNone/>
            </a:pPr>
            <a:r>
              <a:rPr lang="en-US" altLang="zh-CN"/>
              <a:t>	</a:t>
            </a:r>
            <a:r>
              <a:rPr lang="zh-CN" altLang="en-US"/>
              <a:t>每个逻辑控制流都是一个进程，进程有独立的虚拟地址空间，</a:t>
            </a:r>
            <a:endParaRPr lang="zh-CN" altLang="en-US"/>
          </a:p>
          <a:p>
            <a:pPr marL="0" indent="0">
              <a:buNone/>
            </a:pPr>
            <a:r>
              <a:rPr lang="zh-CN" altLang="en-US"/>
              <a:t>与其他流通信必须使用某种显式的进程间通信</a:t>
            </a:r>
            <a:endParaRPr lang="zh-CN" altLang="en-US"/>
          </a:p>
          <a:p>
            <a:pPr marL="0" indent="0">
              <a:buNone/>
            </a:pPr>
            <a:endParaRPr lang="zh-CN" altLang="en-US"/>
          </a:p>
          <a:p>
            <a:r>
              <a:rPr lang="en-US" altLang="zh-CN"/>
              <a:t>I/O</a:t>
            </a:r>
            <a:r>
              <a:rPr lang="zh-CN" altLang="en-US"/>
              <a:t>多路复用</a:t>
            </a:r>
            <a:endParaRPr lang="zh-CN" altLang="en-US"/>
          </a:p>
          <a:p>
            <a:pPr marL="0" indent="0">
              <a:buNone/>
            </a:pPr>
            <a:r>
              <a:rPr lang="zh-CN" altLang="en-US"/>
              <a:t>         应用程序在一个进程的上下文中显式地调度自己的逻辑流</a:t>
            </a:r>
            <a:endParaRPr lang="zh-CN" altLang="en-US"/>
          </a:p>
          <a:p>
            <a:pPr marL="0" indent="0">
              <a:buNone/>
            </a:pPr>
            <a:r>
              <a:rPr lang="zh-CN" altLang="en-US"/>
              <a:t>        </a:t>
            </a:r>
            <a:endParaRPr lang="zh-CN" altLang="en-US"/>
          </a:p>
          <a:p>
            <a:r>
              <a:rPr lang="zh-CN" altLang="en-US"/>
              <a:t>线程</a:t>
            </a:r>
            <a:endParaRPr lang="zh-CN" altLang="en-US"/>
          </a:p>
          <a:p>
            <a:pPr marL="0" indent="0">
              <a:buNone/>
            </a:pPr>
            <a:r>
              <a:rPr lang="zh-CN" altLang="en-US"/>
              <a:t>         线程是运行在一个单一进程上下文中的逻辑流</a:t>
            </a:r>
            <a:endParaRPr lang="zh-CN" alt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sz="3600"/>
              <a:t>初始化线程</a:t>
            </a:r>
            <a:endParaRPr lang="zh-CN" altLang="en-US" sz="3600"/>
          </a:p>
        </p:txBody>
      </p:sp>
      <p:sp>
        <p:nvSpPr>
          <p:cNvPr id="3" name="内容占位符 2"/>
          <p:cNvSpPr>
            <a:spLocks noGrp="1"/>
          </p:cNvSpPr>
          <p:nvPr>
            <p:ph idx="1"/>
          </p:nvPr>
        </p:nvSpPr>
        <p:spPr/>
        <p:txBody>
          <a:bodyPr/>
          <a:p>
            <a:r>
              <a:rPr lang="en-US" altLang="zh-CN"/>
              <a:t>pthread_once</a:t>
            </a:r>
            <a:r>
              <a:rPr lang="zh-CN" altLang="en-US"/>
              <a:t>函数允许初始化与线程例程相关的状态</a:t>
            </a:r>
            <a:endParaRPr lang="zh-CN" altLang="en-US"/>
          </a:p>
        </p:txBody>
      </p:sp>
      <p:pic>
        <p:nvPicPr>
          <p:cNvPr id="4" name="图片 3" descr="屏幕快照 2019-12-15 下午2.46.22"/>
          <p:cNvPicPr>
            <a:picLocks noChangeAspect="1"/>
          </p:cNvPicPr>
          <p:nvPr/>
        </p:nvPicPr>
        <p:blipFill>
          <a:blip r:embed="rId1"/>
          <a:stretch>
            <a:fillRect/>
          </a:stretch>
        </p:blipFill>
        <p:spPr>
          <a:xfrm>
            <a:off x="1517015" y="2823845"/>
            <a:ext cx="9157335" cy="170180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0215" y="116840"/>
            <a:ext cx="10515600" cy="1325563"/>
          </a:xfrm>
        </p:spPr>
        <p:txBody>
          <a:bodyPr/>
          <a:p>
            <a:r>
              <a:rPr lang="zh-CN" altLang="en-US" sz="3600"/>
              <a:t>基于线程的并发服务器</a:t>
            </a:r>
            <a:endParaRPr lang="zh-CN" altLang="en-US" sz="3600"/>
          </a:p>
        </p:txBody>
      </p:sp>
      <p:sp>
        <p:nvSpPr>
          <p:cNvPr id="3" name="内容占位符 2"/>
          <p:cNvSpPr>
            <a:spLocks noGrp="1"/>
          </p:cNvSpPr>
          <p:nvPr>
            <p:ph idx="1"/>
          </p:nvPr>
        </p:nvSpPr>
        <p:spPr>
          <a:xfrm>
            <a:off x="838200" y="1075690"/>
            <a:ext cx="10515600" cy="5662930"/>
          </a:xfrm>
        </p:spPr>
        <p:txBody>
          <a:bodyPr>
            <a:normAutofit lnSpcReduction="20000"/>
          </a:bodyPr>
          <a:p>
            <a:endParaRPr lang="zh-CN" altLang="en-US"/>
          </a:p>
          <a:p>
            <a:r>
              <a:rPr lang="zh-CN" altLang="en-US"/>
              <a:t>整体结构与类似于基于进程的设计，主线程不断地等待连接请求，</a:t>
            </a:r>
            <a:endParaRPr lang="zh-CN" altLang="en-US"/>
          </a:p>
          <a:p>
            <a:r>
              <a:rPr lang="zh-CN" altLang="en-US"/>
              <a:t>然后创建一个对等线程处理该请求。</a:t>
            </a:r>
            <a:endParaRPr lang="zh-CN" altLang="en-US"/>
          </a:p>
          <a:p>
            <a:pPr marL="0" indent="0">
              <a:buNone/>
            </a:pPr>
            <a:endParaRPr lang="zh-CN" altLang="en-US"/>
          </a:p>
          <a:p>
            <a:pPr marL="0" indent="0">
              <a:buNone/>
            </a:pPr>
            <a:r>
              <a:rPr lang="zh-CN" altLang="en-US"/>
              <a:t>注意的地方：</a:t>
            </a:r>
            <a:endParaRPr lang="zh-CN" altLang="en-US"/>
          </a:p>
          <a:p>
            <a:r>
              <a:rPr lang="zh-CN" altLang="en-US" sz="2400">
                <a:solidFill>
                  <a:schemeClr val="accent1"/>
                </a:solidFill>
                <a:effectLst>
                  <a:outerShdw blurRad="38100" dist="25400" dir="5400000" algn="ctr" rotWithShape="0">
                    <a:srgbClr val="6E747A">
                      <a:alpha val="43000"/>
                    </a:srgbClr>
                  </a:outerShdw>
                </a:effectLst>
              </a:rPr>
              <a:t>对等线程的赋值语句和主线程的</a:t>
            </a:r>
            <a:r>
              <a:rPr lang="en-US" altLang="zh-CN" sz="2400">
                <a:solidFill>
                  <a:schemeClr val="accent1"/>
                </a:solidFill>
                <a:effectLst>
                  <a:outerShdw blurRad="38100" dist="25400" dir="5400000" algn="ctr" rotWithShape="0">
                    <a:srgbClr val="6E747A">
                      <a:alpha val="43000"/>
                    </a:srgbClr>
                  </a:outerShdw>
                </a:effectLst>
              </a:rPr>
              <a:t>accept</a:t>
            </a:r>
            <a:r>
              <a:rPr lang="zh-CN" altLang="en-US" sz="2400">
                <a:solidFill>
                  <a:schemeClr val="accent1"/>
                </a:solidFill>
                <a:effectLst>
                  <a:outerShdw blurRad="38100" dist="25400" dir="5400000" algn="ctr" rotWithShape="0">
                    <a:srgbClr val="6E747A">
                      <a:alpha val="43000"/>
                    </a:srgbClr>
                  </a:outerShdw>
                </a:effectLst>
              </a:rPr>
              <a:t>语句的竞争</a:t>
            </a:r>
            <a:r>
              <a:rPr lang="zh-CN" altLang="en-US" sz="2400"/>
              <a:t>。要将每个分配到的描述</a:t>
            </a:r>
            <a:endParaRPr lang="zh-CN" altLang="en-US" sz="2400"/>
          </a:p>
          <a:p>
            <a:pPr marL="0" indent="0">
              <a:buNone/>
            </a:pPr>
            <a:r>
              <a:rPr lang="zh-CN" altLang="en-US" sz="2400"/>
              <a:t>  符分配到它自己的动态分配的内存块。</a:t>
            </a:r>
            <a:endParaRPr lang="zh-CN" altLang="en-US" sz="2400"/>
          </a:p>
          <a:p>
            <a:pPr marL="0" indent="0">
              <a:buNone/>
            </a:pPr>
            <a:r>
              <a:rPr lang="zh-CN" altLang="en-US" sz="2400"/>
              <a:t>  </a:t>
            </a:r>
            <a:r>
              <a:rPr lang="zh-CN" altLang="en-US" sz="2000"/>
              <a:t>如果赋值语句在下一个</a:t>
            </a:r>
            <a:r>
              <a:rPr lang="en-US" altLang="zh-CN" sz="2000"/>
              <a:t>accept</a:t>
            </a:r>
            <a:r>
              <a:rPr lang="zh-CN" altLang="en-US" sz="2000"/>
              <a:t>之前完成，那么对等线程中的局部</a:t>
            </a:r>
            <a:endParaRPr lang="zh-CN" altLang="en-US" sz="2000"/>
          </a:p>
          <a:p>
            <a:pPr marL="0" indent="0">
              <a:buNone/>
            </a:pPr>
            <a:r>
              <a:rPr lang="zh-CN" altLang="en-US" sz="2000"/>
              <a:t>  变量</a:t>
            </a:r>
            <a:r>
              <a:rPr lang="en-US" altLang="zh-CN" sz="2000"/>
              <a:t>connfd</a:t>
            </a:r>
            <a:r>
              <a:rPr lang="zh-CN" altLang="en-US" sz="2000"/>
              <a:t>得到正确的描述符值；</a:t>
            </a:r>
            <a:endParaRPr lang="zh-CN" altLang="en-US" sz="2000"/>
          </a:p>
          <a:p>
            <a:pPr marL="0" indent="0">
              <a:buNone/>
            </a:pPr>
            <a:r>
              <a:rPr lang="zh-CN" altLang="en-US" sz="2000"/>
              <a:t>  如果</a:t>
            </a:r>
            <a:r>
              <a:rPr lang="zh-CN" altLang="en-US" sz="2000">
                <a:sym typeface="+mn-ea"/>
              </a:rPr>
              <a:t>赋值语句在下一个</a:t>
            </a:r>
            <a:r>
              <a:rPr lang="en-US" altLang="zh-CN" sz="2000">
                <a:sym typeface="+mn-ea"/>
              </a:rPr>
              <a:t>accept</a:t>
            </a:r>
            <a:r>
              <a:rPr lang="zh-CN" altLang="en-US" sz="2000">
                <a:sym typeface="+mn-ea"/>
              </a:rPr>
              <a:t>之后完成，那么对等线程中的局部</a:t>
            </a:r>
            <a:endParaRPr lang="zh-CN" altLang="en-US" sz="2000">
              <a:sym typeface="+mn-ea"/>
            </a:endParaRPr>
          </a:p>
          <a:p>
            <a:pPr marL="0" indent="0">
              <a:buNone/>
            </a:pPr>
            <a:r>
              <a:rPr lang="zh-CN" altLang="en-US" sz="2000">
                <a:sym typeface="+mn-ea"/>
              </a:rPr>
              <a:t>  变量 </a:t>
            </a:r>
            <a:r>
              <a:rPr lang="en-US" altLang="zh-CN" sz="2000">
                <a:sym typeface="+mn-ea"/>
              </a:rPr>
              <a:t>connfd</a:t>
            </a:r>
            <a:r>
              <a:rPr lang="zh-CN" altLang="en-US" sz="2000">
                <a:sym typeface="+mn-ea"/>
              </a:rPr>
              <a:t>就会得到下次的描述符值。</a:t>
            </a:r>
            <a:endParaRPr lang="zh-CN" altLang="en-US" sz="2400">
              <a:sym typeface="+mn-ea"/>
            </a:endParaRPr>
          </a:p>
          <a:p>
            <a:r>
              <a:rPr lang="zh-CN" altLang="en-US" sz="2400">
                <a:solidFill>
                  <a:schemeClr val="accent1"/>
                </a:solidFill>
                <a:effectLst>
                  <a:outerShdw blurRad="38100" dist="25400" dir="5400000" algn="ctr" rotWithShape="0">
                    <a:srgbClr val="6E747A">
                      <a:alpha val="43000"/>
                    </a:srgbClr>
                  </a:outerShdw>
                </a:effectLst>
                <a:sym typeface="+mn-ea"/>
              </a:rPr>
              <a:t>为了避免内存的泄漏，要分离每个线程，由系统回收</a:t>
            </a:r>
            <a:r>
              <a:rPr lang="zh-CN" altLang="en-US" sz="2400">
                <a:sym typeface="+mn-ea"/>
              </a:rPr>
              <a:t>。</a:t>
            </a:r>
            <a:endParaRPr lang="zh-CN" altLang="en-US" sz="2400">
              <a:sym typeface="+mn-ea"/>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43510" y="202565"/>
            <a:ext cx="10515600" cy="1325563"/>
          </a:xfrm>
        </p:spPr>
        <p:txBody>
          <a:bodyPr/>
          <a:p>
            <a:r>
              <a:rPr lang="zh-CN" altLang="en-US" sz="3200"/>
              <a:t>将变量映射到内存</a:t>
            </a:r>
            <a:endParaRPr lang="zh-CN" altLang="en-US" sz="3200"/>
          </a:p>
        </p:txBody>
      </p:sp>
      <p:sp>
        <p:nvSpPr>
          <p:cNvPr id="3" name="内容占位符 2"/>
          <p:cNvSpPr>
            <a:spLocks noGrp="1"/>
          </p:cNvSpPr>
          <p:nvPr>
            <p:ph idx="1"/>
          </p:nvPr>
        </p:nvSpPr>
        <p:spPr>
          <a:xfrm>
            <a:off x="1045210" y="1260475"/>
            <a:ext cx="10515600" cy="4337050"/>
          </a:xfrm>
        </p:spPr>
        <p:txBody>
          <a:bodyPr/>
          <a:p>
            <a:r>
              <a:rPr lang="zh-CN" altLang="en-US" sz="2400"/>
              <a:t>全局变量：在运行时，虚拟内存的读</a:t>
            </a:r>
            <a:r>
              <a:rPr lang="en-US" altLang="zh-CN" sz="2400"/>
              <a:t>/</a:t>
            </a:r>
            <a:r>
              <a:rPr lang="zh-CN" altLang="en-US" sz="2400"/>
              <a:t>写区域只包含每个全局变量的一个实例，任何线程都可以引用。</a:t>
            </a:r>
            <a:endParaRPr lang="zh-CN" altLang="en-US" sz="2400"/>
          </a:p>
          <a:p>
            <a:pPr marL="0" indent="0">
              <a:buNone/>
            </a:pPr>
            <a:endParaRPr lang="zh-CN" altLang="en-US" sz="2400"/>
          </a:p>
          <a:p>
            <a:r>
              <a:rPr lang="zh-CN" altLang="en-US" sz="2400"/>
              <a:t>本地自动变量：定义在函数内部但是没有</a:t>
            </a:r>
            <a:r>
              <a:rPr lang="en-US" altLang="zh-CN" sz="2400"/>
              <a:t>static</a:t>
            </a:r>
            <a:r>
              <a:rPr lang="zh-CN" altLang="en-US" sz="2400"/>
              <a:t>属性的变量。在运行时，每个线程的栈都包含在它自己的所有本地自动变量的实例。</a:t>
            </a:r>
            <a:endParaRPr lang="zh-CN" altLang="en-US" sz="2400"/>
          </a:p>
          <a:p>
            <a:pPr marL="0" indent="0">
              <a:buNone/>
            </a:pPr>
            <a:endParaRPr lang="zh-CN" altLang="en-US" sz="2400"/>
          </a:p>
          <a:p>
            <a:r>
              <a:rPr lang="zh-CN" altLang="en-US" sz="2400"/>
              <a:t>本地静态变量：和全局变量一样，虚拟内存的读写区域只包含在程序中声明的每个本地静态变量的一个实例。</a:t>
            </a:r>
            <a:endParaRPr lang="zh-CN" altLang="en-US" sz="2400"/>
          </a:p>
        </p:txBody>
      </p:sp>
      <p:sp>
        <p:nvSpPr>
          <p:cNvPr id="4" name="文本框 3"/>
          <p:cNvSpPr txBox="1"/>
          <p:nvPr/>
        </p:nvSpPr>
        <p:spPr>
          <a:xfrm>
            <a:off x="143510" y="4770120"/>
            <a:ext cx="2913380" cy="583565"/>
          </a:xfrm>
          <a:prstGeom prst="rect">
            <a:avLst/>
          </a:prstGeom>
          <a:noFill/>
        </p:spPr>
        <p:txBody>
          <a:bodyPr wrap="square" rtlCol="0">
            <a:spAutoFit/>
          </a:bodyPr>
          <a:p>
            <a:r>
              <a:rPr lang="zh-CN" altLang="en-US" sz="3200"/>
              <a:t>共享变量</a:t>
            </a:r>
            <a:endParaRPr lang="zh-CN" altLang="en-US" sz="3200"/>
          </a:p>
        </p:txBody>
      </p:sp>
      <p:sp>
        <p:nvSpPr>
          <p:cNvPr id="6" name="文本框 5"/>
          <p:cNvSpPr txBox="1"/>
          <p:nvPr/>
        </p:nvSpPr>
        <p:spPr>
          <a:xfrm>
            <a:off x="1430020" y="5508625"/>
            <a:ext cx="10397490" cy="829945"/>
          </a:xfrm>
          <a:prstGeom prst="rect">
            <a:avLst/>
          </a:prstGeom>
          <a:noFill/>
        </p:spPr>
        <p:txBody>
          <a:bodyPr wrap="square" rtlCol="0">
            <a:spAutoFit/>
          </a:bodyPr>
          <a:p>
            <a:r>
              <a:rPr lang="zh-CN" altLang="en-US" sz="2400">
                <a:sym typeface="+mn-ea"/>
              </a:rPr>
              <a:t>当且仅当一个变量的实例被一个以上的线程引用，我们说它是共享的。</a:t>
            </a:r>
            <a:endParaRPr lang="zh-CN" altLang="en-US" sz="2400"/>
          </a:p>
          <a:p>
            <a:endParaRPr lang="zh-CN" altLang="en-US" sz="240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276225" y="202565"/>
            <a:ext cx="10515600" cy="1325563"/>
          </a:xfrm>
        </p:spPr>
        <p:txBody>
          <a:bodyPr/>
          <a:p>
            <a:r>
              <a:rPr lang="zh-CN" altLang="en-US" sz="3200"/>
              <a:t>用信号量同步线程</a:t>
            </a:r>
            <a:endParaRPr lang="zh-CN" altLang="en-US" sz="3200"/>
          </a:p>
        </p:txBody>
      </p:sp>
      <p:sp>
        <p:nvSpPr>
          <p:cNvPr id="3" name="内容占位符 2"/>
          <p:cNvSpPr>
            <a:spLocks noGrp="1"/>
          </p:cNvSpPr>
          <p:nvPr>
            <p:ph idx="1"/>
          </p:nvPr>
        </p:nvSpPr>
        <p:spPr>
          <a:xfrm>
            <a:off x="704850" y="1278255"/>
            <a:ext cx="10515600" cy="579755"/>
          </a:xfrm>
        </p:spPr>
        <p:txBody>
          <a:bodyPr/>
          <a:p>
            <a:pPr marL="0" indent="0">
              <a:buNone/>
            </a:pPr>
            <a:r>
              <a:rPr lang="zh-CN" altLang="en-US" sz="2000"/>
              <a:t>共享变量很方便，但是也会引入同步错误</a:t>
            </a:r>
            <a:r>
              <a:rPr lang="zh-CN" altLang="en-US" sz="2400"/>
              <a:t>。</a:t>
            </a:r>
            <a:endParaRPr lang="zh-CN" altLang="en-US" sz="2400"/>
          </a:p>
        </p:txBody>
      </p:sp>
      <p:pic>
        <p:nvPicPr>
          <p:cNvPr id="4" name="图片 3" descr="屏幕快照 2019-12-15 下午4.59.08"/>
          <p:cNvPicPr>
            <a:picLocks noChangeAspect="1"/>
          </p:cNvPicPr>
          <p:nvPr/>
        </p:nvPicPr>
        <p:blipFill>
          <a:blip r:embed="rId1"/>
          <a:stretch>
            <a:fillRect/>
          </a:stretch>
        </p:blipFill>
        <p:spPr>
          <a:xfrm>
            <a:off x="1386205" y="2038985"/>
            <a:ext cx="5397500" cy="355600"/>
          </a:xfrm>
          <a:prstGeom prst="rect">
            <a:avLst/>
          </a:prstGeom>
        </p:spPr>
      </p:pic>
      <p:pic>
        <p:nvPicPr>
          <p:cNvPr id="5" name="图片 4" descr="屏幕快照 2019-12-15 下午5.01.37"/>
          <p:cNvPicPr>
            <a:picLocks noChangeAspect="1"/>
          </p:cNvPicPr>
          <p:nvPr/>
        </p:nvPicPr>
        <p:blipFill>
          <a:blip r:embed="rId2"/>
          <a:stretch>
            <a:fillRect/>
          </a:stretch>
        </p:blipFill>
        <p:spPr>
          <a:xfrm>
            <a:off x="1003935" y="2394585"/>
            <a:ext cx="7579995" cy="4400550"/>
          </a:xfrm>
          <a:prstGeom prst="rect">
            <a:avLst/>
          </a:prstGeom>
        </p:spPr>
      </p:pic>
      <p:sp>
        <p:nvSpPr>
          <p:cNvPr id="7" name="文本框 6"/>
          <p:cNvSpPr txBox="1"/>
          <p:nvPr/>
        </p:nvSpPr>
        <p:spPr>
          <a:xfrm>
            <a:off x="7790180" y="2146300"/>
            <a:ext cx="3742690" cy="1198880"/>
          </a:xfrm>
          <a:prstGeom prst="rect">
            <a:avLst/>
          </a:prstGeom>
          <a:noFill/>
        </p:spPr>
        <p:txBody>
          <a:bodyPr wrap="square" rtlCol="0">
            <a:spAutoFit/>
          </a:bodyPr>
          <a:p>
            <a:r>
              <a:rPr lang="zh-CN" altLang="en-US">
                <a:solidFill>
                  <a:schemeClr val="accent1"/>
                </a:solidFill>
                <a:effectLst>
                  <a:outerShdw blurRad="38100" dist="25400" dir="5400000" algn="ctr" rotWithShape="0">
                    <a:srgbClr val="6E747A">
                      <a:alpha val="43000"/>
                    </a:srgbClr>
                  </a:outerShdw>
                </a:effectLst>
              </a:rPr>
              <a:t>创建了两个线程，对一个全局变量</a:t>
            </a:r>
            <a:r>
              <a:rPr lang="en-US" altLang="zh-CN">
                <a:solidFill>
                  <a:schemeClr val="accent1"/>
                </a:solidFill>
                <a:effectLst>
                  <a:outerShdw blurRad="38100" dist="25400" dir="5400000" algn="ctr" rotWithShape="0">
                    <a:srgbClr val="6E747A">
                      <a:alpha val="43000"/>
                    </a:srgbClr>
                  </a:outerShdw>
                </a:effectLst>
              </a:rPr>
              <a:t>cnt</a:t>
            </a:r>
            <a:r>
              <a:rPr lang="zh-CN" altLang="en-US">
                <a:solidFill>
                  <a:schemeClr val="accent1"/>
                </a:solidFill>
                <a:effectLst>
                  <a:outerShdw blurRad="38100" dist="25400" dir="5400000" algn="ctr" rotWithShape="0">
                    <a:srgbClr val="6E747A">
                      <a:alpha val="43000"/>
                    </a:srgbClr>
                  </a:outerShdw>
                </a:effectLst>
              </a:rPr>
              <a:t>分别进行一定次数的</a:t>
            </a:r>
            <a:r>
              <a:rPr lang="en-US" altLang="zh-CN">
                <a:solidFill>
                  <a:schemeClr val="accent1"/>
                </a:solidFill>
                <a:effectLst>
                  <a:outerShdw blurRad="38100" dist="25400" dir="5400000" algn="ctr" rotWithShape="0">
                    <a:srgbClr val="6E747A">
                      <a:alpha val="43000"/>
                    </a:srgbClr>
                  </a:outerShdw>
                </a:effectLst>
              </a:rPr>
              <a:t>++</a:t>
            </a:r>
            <a:endParaRPr lang="en-US" altLang="zh-CN"/>
          </a:p>
          <a:p>
            <a:endParaRPr lang="zh-CN" altLang="en-US"/>
          </a:p>
          <a:p>
            <a:r>
              <a:rPr lang="zh-CN" altLang="en-US" b="1"/>
              <a:t>结果：</a:t>
            </a:r>
            <a:endParaRPr lang="zh-CN" altLang="en-US" b="1"/>
          </a:p>
        </p:txBody>
      </p:sp>
      <p:pic>
        <p:nvPicPr>
          <p:cNvPr id="8" name="图片 7" descr="屏幕快照 2019-12-15 下午5.29.08"/>
          <p:cNvPicPr>
            <a:picLocks noChangeAspect="1"/>
          </p:cNvPicPr>
          <p:nvPr/>
        </p:nvPicPr>
        <p:blipFill>
          <a:blip r:embed="rId3"/>
          <a:stretch>
            <a:fillRect/>
          </a:stretch>
        </p:blipFill>
        <p:spPr>
          <a:xfrm>
            <a:off x="7980045" y="3559810"/>
            <a:ext cx="4102100" cy="207010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838200" y="332105"/>
            <a:ext cx="10515600" cy="5845175"/>
          </a:xfrm>
        </p:spPr>
        <p:txBody>
          <a:bodyPr/>
          <a:p>
            <a:endParaRPr lang="en-US" altLang="zh-CN"/>
          </a:p>
          <a:p>
            <a:endParaRPr lang="en-US" altLang="zh-CN"/>
          </a:p>
          <a:p>
            <a:r>
              <a:rPr lang="en-US" altLang="zh-CN"/>
              <a:t>Edsger Dijkstra </a:t>
            </a:r>
            <a:r>
              <a:rPr lang="zh-CN" altLang="en-US"/>
              <a:t>，提出了一种基于信号量的特殊类型的方法来解</a:t>
            </a:r>
            <a:endParaRPr lang="zh-CN" altLang="en-US"/>
          </a:p>
          <a:p>
            <a:pPr marL="0" indent="0">
              <a:buNone/>
            </a:pPr>
            <a:r>
              <a:rPr lang="zh-CN" altLang="en-US"/>
              <a:t>决同步不同执行线程问题</a:t>
            </a:r>
            <a:endParaRPr lang="zh-CN" altLang="en-US"/>
          </a:p>
          <a:p>
            <a:pPr marL="0" indent="0">
              <a:buNone/>
            </a:pPr>
            <a:endParaRPr lang="zh-CN" altLang="en-US"/>
          </a:p>
          <a:p>
            <a:pPr marL="0" indent="0">
              <a:buNone/>
            </a:pPr>
            <a:r>
              <a:rPr lang="en-US" altLang="zh-CN" sz="2400"/>
              <a:t>s:</a:t>
            </a:r>
            <a:r>
              <a:rPr lang="zh-CN" altLang="en-US" sz="2400"/>
              <a:t>信号量</a:t>
            </a:r>
            <a:r>
              <a:rPr lang="en-US" altLang="zh-CN" sz="2400"/>
              <a:t>s</a:t>
            </a:r>
            <a:r>
              <a:rPr lang="zh-CN" altLang="en-US" sz="2400"/>
              <a:t>是具有非负整数值的全局变量，通过</a:t>
            </a:r>
            <a:r>
              <a:rPr lang="en-US" altLang="zh-CN" sz="2400"/>
              <a:t>p</a:t>
            </a:r>
            <a:r>
              <a:rPr lang="zh-CN" altLang="en-US" sz="2400"/>
              <a:t>和</a:t>
            </a:r>
            <a:r>
              <a:rPr lang="en-US" altLang="zh-CN" sz="2400"/>
              <a:t>v</a:t>
            </a:r>
            <a:r>
              <a:rPr lang="zh-CN" altLang="en-US" sz="2400"/>
              <a:t>操作来处理。</a:t>
            </a:r>
            <a:endParaRPr lang="zh-CN" altLang="en-US" sz="2400"/>
          </a:p>
          <a:p>
            <a:pPr marL="0" indent="0">
              <a:buNone/>
            </a:pPr>
            <a:r>
              <a:rPr lang="en-US" altLang="zh-CN" sz="2400"/>
              <a:t>P(s):</a:t>
            </a:r>
            <a:r>
              <a:rPr lang="zh-CN" altLang="en-US" sz="2400"/>
              <a:t>如果</a:t>
            </a:r>
            <a:r>
              <a:rPr lang="en-US" altLang="zh-CN" sz="2400"/>
              <a:t>s</a:t>
            </a:r>
            <a:r>
              <a:rPr lang="zh-CN" altLang="en-US" sz="2400"/>
              <a:t>是非零，</a:t>
            </a:r>
            <a:r>
              <a:rPr lang="en-US" altLang="zh-CN" sz="2400"/>
              <a:t>p</a:t>
            </a:r>
            <a:r>
              <a:rPr lang="zh-CN" altLang="en-US" sz="2400"/>
              <a:t>将</a:t>
            </a:r>
            <a:r>
              <a:rPr lang="en-US" altLang="zh-CN" sz="2400"/>
              <a:t>s</a:t>
            </a:r>
            <a:r>
              <a:rPr lang="zh-CN" altLang="en-US" sz="2400"/>
              <a:t>减</a:t>
            </a:r>
            <a:r>
              <a:rPr lang="en-US" altLang="zh-CN" sz="2400"/>
              <a:t>1</a:t>
            </a:r>
            <a:r>
              <a:rPr lang="zh-CN" altLang="en-US" sz="2400"/>
              <a:t>，并返回。如果</a:t>
            </a:r>
            <a:r>
              <a:rPr lang="en-US" altLang="zh-CN" sz="2400"/>
              <a:t>s</a:t>
            </a:r>
            <a:r>
              <a:rPr lang="zh-CN" altLang="en-US" sz="2400"/>
              <a:t>是</a:t>
            </a:r>
            <a:r>
              <a:rPr lang="en-US" altLang="zh-CN" sz="2400"/>
              <a:t>0</a:t>
            </a:r>
            <a:r>
              <a:rPr lang="zh-CN" altLang="en-US" sz="2400"/>
              <a:t>，就挂起这个线程，直到</a:t>
            </a:r>
            <a:r>
              <a:rPr lang="en-US" altLang="zh-CN" sz="2400"/>
              <a:t>s</a:t>
            </a:r>
            <a:r>
              <a:rPr lang="zh-CN" altLang="en-US" sz="2400"/>
              <a:t>变为</a:t>
            </a:r>
            <a:r>
              <a:rPr lang="en-US" altLang="zh-CN" sz="2400"/>
              <a:t>0</a:t>
            </a:r>
            <a:r>
              <a:rPr lang="zh-CN" altLang="en-US" sz="2400"/>
              <a:t>。</a:t>
            </a:r>
            <a:endParaRPr lang="zh-CN" altLang="en-US" sz="2400"/>
          </a:p>
          <a:p>
            <a:pPr marL="0" indent="0">
              <a:buNone/>
            </a:pPr>
            <a:r>
              <a:rPr lang="en-US" altLang="zh-CN" sz="2400"/>
              <a:t>V(s):V</a:t>
            </a:r>
            <a:r>
              <a:rPr lang="zh-CN" altLang="en-US" sz="2400"/>
              <a:t>操作将</a:t>
            </a:r>
            <a:r>
              <a:rPr lang="en-US" altLang="zh-CN" sz="2400"/>
              <a:t>s</a:t>
            </a:r>
            <a:r>
              <a:rPr lang="zh-CN" altLang="en-US" sz="2400"/>
              <a:t>加</a:t>
            </a:r>
            <a:r>
              <a:rPr lang="en-US" altLang="zh-CN" sz="2400"/>
              <a:t>1</a:t>
            </a:r>
            <a:r>
              <a:rPr lang="zh-CN" altLang="en-US" sz="2400"/>
              <a:t>。如果有任何线程阻塞在</a:t>
            </a:r>
            <a:r>
              <a:rPr lang="en-US" altLang="zh-CN" sz="2400"/>
              <a:t>p</a:t>
            </a:r>
            <a:r>
              <a:rPr lang="zh-CN" altLang="en-US" sz="2400"/>
              <a:t>操作等</a:t>
            </a:r>
            <a:r>
              <a:rPr lang="en-US" altLang="zh-CN" sz="2400"/>
              <a:t>s</a:t>
            </a:r>
            <a:r>
              <a:rPr lang="zh-CN" altLang="en-US" sz="2400"/>
              <a:t>变为非零，</a:t>
            </a:r>
            <a:r>
              <a:rPr lang="en-US" altLang="zh-CN" sz="2400"/>
              <a:t>v</a:t>
            </a:r>
            <a:r>
              <a:rPr lang="zh-CN" altLang="en-US" sz="2400"/>
              <a:t>会重启这些线程中任意一个。</a:t>
            </a:r>
            <a:endParaRPr lang="zh-CN" altLang="en-US" sz="240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sz="3200"/>
              <a:t>使用信号量进程互斥</a:t>
            </a:r>
            <a:endParaRPr lang="zh-CN" altLang="en-US" sz="3200"/>
          </a:p>
        </p:txBody>
      </p:sp>
      <p:pic>
        <p:nvPicPr>
          <p:cNvPr id="6" name="内容占位符 5" descr="屏幕快照 2019-12-15 下午5.41.38"/>
          <p:cNvPicPr>
            <a:picLocks noChangeAspect="1"/>
          </p:cNvPicPr>
          <p:nvPr>
            <p:ph idx="1"/>
          </p:nvPr>
        </p:nvPicPr>
        <p:blipFill>
          <a:blip r:embed="rId1"/>
          <a:stretch>
            <a:fillRect/>
          </a:stretch>
        </p:blipFill>
        <p:spPr>
          <a:xfrm>
            <a:off x="1671955" y="2465705"/>
            <a:ext cx="4394200" cy="1473200"/>
          </a:xfrm>
          <a:prstGeom prst="rect">
            <a:avLst/>
          </a:prstGeom>
        </p:spPr>
      </p:pic>
      <p:sp>
        <p:nvSpPr>
          <p:cNvPr id="7" name="文本框 6"/>
          <p:cNvSpPr txBox="1"/>
          <p:nvPr/>
        </p:nvSpPr>
        <p:spPr>
          <a:xfrm>
            <a:off x="1472565" y="1597025"/>
            <a:ext cx="9349105" cy="460375"/>
          </a:xfrm>
          <a:prstGeom prst="rect">
            <a:avLst/>
          </a:prstGeom>
          <a:noFill/>
        </p:spPr>
        <p:txBody>
          <a:bodyPr wrap="square" rtlCol="0">
            <a:spAutoFit/>
          </a:bodyPr>
          <a:p>
            <a:r>
              <a:rPr lang="zh-CN" altLang="en-US" sz="2400"/>
              <a:t>先将信号量</a:t>
            </a:r>
            <a:r>
              <a:rPr lang="en-US" altLang="zh-CN" sz="2400"/>
              <a:t>mutex</a:t>
            </a:r>
            <a:r>
              <a:rPr lang="zh-CN" altLang="en-US" sz="2400"/>
              <a:t>初始化为</a:t>
            </a:r>
            <a:r>
              <a:rPr lang="en-US" altLang="zh-CN" sz="2400"/>
              <a:t>1</a:t>
            </a:r>
            <a:r>
              <a:rPr lang="zh-CN" altLang="en-US" sz="2400"/>
              <a:t>，然后对变量</a:t>
            </a:r>
            <a:r>
              <a:rPr lang="en-US" altLang="zh-CN" sz="2400"/>
              <a:t>cnt</a:t>
            </a:r>
            <a:r>
              <a:rPr lang="zh-CN" altLang="en-US" sz="2400"/>
              <a:t>进行</a:t>
            </a:r>
            <a:r>
              <a:rPr lang="en-US" altLang="zh-CN" sz="2400"/>
              <a:t>p</a:t>
            </a:r>
            <a:r>
              <a:rPr lang="zh-CN" altLang="en-US" sz="2400"/>
              <a:t>和</a:t>
            </a:r>
            <a:r>
              <a:rPr lang="en-US" altLang="zh-CN" sz="2400"/>
              <a:t>v</a:t>
            </a:r>
            <a:r>
              <a:rPr lang="zh-CN" altLang="en-US" sz="2400"/>
              <a:t>操作的包围</a:t>
            </a:r>
            <a:endParaRPr lang="zh-CN" altLang="en-US" sz="2400"/>
          </a:p>
        </p:txBody>
      </p:sp>
      <p:sp>
        <p:nvSpPr>
          <p:cNvPr id="8" name="文本框 7"/>
          <p:cNvSpPr txBox="1"/>
          <p:nvPr/>
        </p:nvSpPr>
        <p:spPr>
          <a:xfrm>
            <a:off x="1472565" y="4155440"/>
            <a:ext cx="2633345" cy="460375"/>
          </a:xfrm>
          <a:prstGeom prst="rect">
            <a:avLst/>
          </a:prstGeom>
          <a:noFill/>
        </p:spPr>
        <p:txBody>
          <a:bodyPr wrap="square" rtlCol="0">
            <a:spAutoFit/>
          </a:bodyPr>
          <a:p>
            <a:r>
              <a:rPr lang="zh-CN" altLang="en-US" sz="2400"/>
              <a:t>结果</a:t>
            </a:r>
            <a:r>
              <a:rPr lang="zh-CN" altLang="en-US"/>
              <a:t>：</a:t>
            </a:r>
            <a:endParaRPr lang="zh-CN" altLang="en-US"/>
          </a:p>
        </p:txBody>
      </p:sp>
      <p:pic>
        <p:nvPicPr>
          <p:cNvPr id="9" name="图片 8" descr="屏幕快照 2019-12-15 下午5.44.43"/>
          <p:cNvPicPr>
            <a:picLocks noChangeAspect="1"/>
          </p:cNvPicPr>
          <p:nvPr/>
        </p:nvPicPr>
        <p:blipFill>
          <a:blip r:embed="rId2"/>
          <a:stretch>
            <a:fillRect/>
          </a:stretch>
        </p:blipFill>
        <p:spPr>
          <a:xfrm>
            <a:off x="2078355" y="4615815"/>
            <a:ext cx="3581400" cy="130810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sz="4000">
                <a:solidFill>
                  <a:schemeClr val="accent1"/>
                </a:solidFill>
                <a:effectLst>
                  <a:outerShdw blurRad="38100" dist="25400" dir="5400000" algn="ctr" rotWithShape="0">
                    <a:srgbClr val="6E747A">
                      <a:alpha val="43000"/>
                    </a:srgbClr>
                  </a:outerShdw>
                </a:effectLst>
              </a:rPr>
              <a:t>基于进程的并发编程</a:t>
            </a:r>
            <a:endParaRPr lang="zh-CN" altLang="en-US" sz="4000">
              <a:solidFill>
                <a:schemeClr val="accent1"/>
              </a:solidFill>
              <a:effectLst>
                <a:outerShdw blurRad="38100" dist="25400" dir="5400000" algn="ctr" rotWithShape="0">
                  <a:srgbClr val="6E747A">
                    <a:alpha val="43000"/>
                  </a:srgbClr>
                </a:outerShdw>
              </a:effectLst>
            </a:endParaRPr>
          </a:p>
        </p:txBody>
      </p:sp>
      <p:pic>
        <p:nvPicPr>
          <p:cNvPr id="4" name="内容占位符 3" descr="屏幕快照 2019-12-12 下午5.41.39"/>
          <p:cNvPicPr>
            <a:picLocks noChangeAspect="1"/>
          </p:cNvPicPr>
          <p:nvPr>
            <p:ph idx="1"/>
          </p:nvPr>
        </p:nvPicPr>
        <p:blipFill>
          <a:blip r:embed="rId1"/>
          <a:stretch>
            <a:fillRect/>
          </a:stretch>
        </p:blipFill>
        <p:spPr>
          <a:xfrm>
            <a:off x="1289050" y="1691005"/>
            <a:ext cx="9613900" cy="366903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内容占位符 3" descr="屏幕快照 2019-12-12 下午5.43.58"/>
          <p:cNvPicPr>
            <a:picLocks noChangeAspect="1"/>
          </p:cNvPicPr>
          <p:nvPr>
            <p:ph idx="1"/>
          </p:nvPr>
        </p:nvPicPr>
        <p:blipFill>
          <a:blip r:embed="rId1"/>
          <a:stretch>
            <a:fillRect/>
          </a:stretch>
        </p:blipFill>
        <p:spPr>
          <a:xfrm>
            <a:off x="1327150" y="1895475"/>
            <a:ext cx="9537700" cy="370840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93675" y="8890"/>
            <a:ext cx="10515600" cy="1325563"/>
          </a:xfrm>
        </p:spPr>
        <p:txBody>
          <a:bodyPr/>
          <a:p>
            <a:r>
              <a:rPr lang="zh-CN" altLang="en-US" sz="3600"/>
              <a:t>基于进程的并发服务器</a:t>
            </a:r>
            <a:endParaRPr lang="zh-CN" altLang="en-US" sz="3600"/>
          </a:p>
        </p:txBody>
      </p:sp>
      <p:pic>
        <p:nvPicPr>
          <p:cNvPr id="6" name="内容占位符 5" descr="屏幕快照 2019-12-12 下午6.01.24"/>
          <p:cNvPicPr>
            <a:picLocks noChangeAspect="1"/>
          </p:cNvPicPr>
          <p:nvPr>
            <p:ph idx="1"/>
          </p:nvPr>
        </p:nvPicPr>
        <p:blipFill>
          <a:blip r:embed="rId1"/>
          <a:stretch>
            <a:fillRect/>
          </a:stretch>
        </p:blipFill>
        <p:spPr>
          <a:xfrm>
            <a:off x="1522730" y="977265"/>
            <a:ext cx="9553575" cy="560641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65125"/>
            <a:ext cx="10515600" cy="1038225"/>
          </a:xfrm>
        </p:spPr>
        <p:txBody>
          <a:bodyPr/>
          <a:p>
            <a:r>
              <a:rPr lang="zh-CN" altLang="en-US" sz="3600"/>
              <a:t>进程的优劣</a:t>
            </a:r>
            <a:endParaRPr lang="zh-CN" altLang="en-US" sz="3600"/>
          </a:p>
        </p:txBody>
      </p:sp>
      <p:sp>
        <p:nvSpPr>
          <p:cNvPr id="3" name="内容占位符 2"/>
          <p:cNvSpPr>
            <a:spLocks noGrp="1"/>
          </p:cNvSpPr>
          <p:nvPr>
            <p:ph idx="1"/>
          </p:nvPr>
        </p:nvSpPr>
        <p:spPr>
          <a:xfrm>
            <a:off x="838200" y="1825625"/>
            <a:ext cx="10515600" cy="4351338"/>
          </a:xfrm>
        </p:spPr>
        <p:txBody>
          <a:bodyPr/>
          <a:p>
            <a:r>
              <a:rPr lang="zh-CN" altLang="en-US"/>
              <a:t>关于进程的优劣，对于在父、子进程间共享状态信息，进程有一个非常清晰的模型：共享文件表，但是不共享用户地址空间。进程有独立的地址空间既是优点又是缺点。</a:t>
            </a:r>
            <a:endParaRPr lang="zh-CN" altLang="en-US"/>
          </a:p>
          <a:p>
            <a:pPr marL="0" indent="0">
              <a:buNone/>
            </a:pPr>
            <a:endParaRPr lang="zh-CN" altLang="en-US"/>
          </a:p>
          <a:p>
            <a:r>
              <a:rPr lang="zh-CN" altLang="en-US"/>
              <a:t>由于独立的地址空间，所以进程不会覆盖另一个进程的虚拟内存。</a:t>
            </a:r>
            <a:endParaRPr lang="zh-CN" altLang="en-US"/>
          </a:p>
          <a:p>
            <a:endParaRPr lang="zh-CN" altLang="en-US"/>
          </a:p>
          <a:p>
            <a:r>
              <a:rPr lang="zh-CN" altLang="en-US"/>
              <a:t>但是另一方面进程间通信就比较麻烦，至少开销很高。</a:t>
            </a:r>
            <a:endParaRPr lang="zh-CN" alt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sz="3600">
                <a:solidFill>
                  <a:schemeClr val="accent1"/>
                </a:solidFill>
                <a:effectLst>
                  <a:outerShdw blurRad="38100" dist="25400" dir="5400000" algn="ctr" rotWithShape="0">
                    <a:srgbClr val="6E747A">
                      <a:alpha val="43000"/>
                    </a:srgbClr>
                  </a:outerShdw>
                </a:effectLst>
                <a:sym typeface="+mn-ea"/>
              </a:rPr>
              <a:t>基于</a:t>
            </a:r>
            <a:r>
              <a:rPr lang="en-US" altLang="zh-CN" sz="3600">
                <a:solidFill>
                  <a:schemeClr val="accent1"/>
                </a:solidFill>
                <a:effectLst>
                  <a:outerShdw blurRad="38100" dist="25400" dir="5400000" algn="ctr" rotWithShape="0">
                    <a:srgbClr val="6E747A">
                      <a:alpha val="43000"/>
                    </a:srgbClr>
                  </a:outerShdw>
                </a:effectLst>
                <a:sym typeface="+mn-ea"/>
              </a:rPr>
              <a:t>I/O</a:t>
            </a:r>
            <a:r>
              <a:rPr lang="zh-CN" altLang="en-US" sz="3600">
                <a:solidFill>
                  <a:schemeClr val="accent1"/>
                </a:solidFill>
                <a:effectLst>
                  <a:outerShdw blurRad="38100" dist="25400" dir="5400000" algn="ctr" rotWithShape="0">
                    <a:srgbClr val="6E747A">
                      <a:alpha val="43000"/>
                    </a:srgbClr>
                  </a:outerShdw>
                </a:effectLst>
                <a:sym typeface="+mn-ea"/>
              </a:rPr>
              <a:t>多路复用的并发编程</a:t>
            </a:r>
            <a:endParaRPr lang="zh-CN" altLang="en-US" sz="3600">
              <a:solidFill>
                <a:schemeClr val="accent1"/>
              </a:solidFill>
              <a:effectLst>
                <a:outerShdw blurRad="38100" dist="25400" dir="5400000" algn="ctr" rotWithShape="0">
                  <a:srgbClr val="6E747A">
                    <a:alpha val="43000"/>
                  </a:srgbClr>
                </a:outerShdw>
              </a:effectLst>
              <a:sym typeface="+mn-ea"/>
            </a:endParaRPr>
          </a:p>
        </p:txBody>
      </p:sp>
      <p:sp>
        <p:nvSpPr>
          <p:cNvPr id="3" name="内容占位符 2"/>
          <p:cNvSpPr>
            <a:spLocks noGrp="1"/>
          </p:cNvSpPr>
          <p:nvPr>
            <p:ph idx="1"/>
          </p:nvPr>
        </p:nvSpPr>
        <p:spPr/>
        <p:txBody>
          <a:bodyPr/>
          <a:p>
            <a:pPr marL="0" indent="0">
              <a:buNone/>
            </a:pPr>
            <a:r>
              <a:rPr lang="zh-CN" altLang="en-US"/>
              <a:t>假设：</a:t>
            </a:r>
            <a:endParaRPr lang="zh-CN" altLang="en-US"/>
          </a:p>
          <a:p>
            <a:pPr marL="0" indent="0">
              <a:buNone/>
            </a:pPr>
            <a:r>
              <a:rPr lang="zh-CN" altLang="en-US"/>
              <a:t>          网络客户端发起连接请求</a:t>
            </a:r>
            <a:endParaRPr lang="zh-CN" altLang="en-US"/>
          </a:p>
          <a:p>
            <a:pPr marL="0" indent="0">
              <a:buNone/>
            </a:pPr>
            <a:r>
              <a:rPr lang="zh-CN" altLang="en-US"/>
              <a:t>          用户在键盘上键入命令行</a:t>
            </a:r>
            <a:endParaRPr lang="zh-CN" altLang="en-US"/>
          </a:p>
          <a:p>
            <a:pPr marL="0" indent="0">
              <a:buNone/>
            </a:pPr>
            <a:endParaRPr lang="zh-CN" altLang="en-US"/>
          </a:p>
          <a:p>
            <a:pPr marL="0" indent="0">
              <a:buNone/>
            </a:pPr>
            <a:r>
              <a:rPr lang="zh-CN" altLang="en-US"/>
              <a:t> 解决：</a:t>
            </a:r>
            <a:r>
              <a:rPr lang="en-US" altLang="zh-CN"/>
              <a:t>I/O</a:t>
            </a:r>
            <a:r>
              <a:rPr lang="zh-CN" altLang="en-US"/>
              <a:t>多路复用技术</a:t>
            </a:r>
            <a:endParaRPr lang="zh-CN" altLang="en-US"/>
          </a:p>
          <a:p>
            <a:pPr marL="0" indent="0">
              <a:buNone/>
            </a:pPr>
            <a:r>
              <a:rPr lang="zh-CN" altLang="en-US"/>
              <a:t>           </a:t>
            </a:r>
            <a:r>
              <a:rPr lang="zh-CN" altLang="en-US" sz="2400"/>
              <a:t> 使用</a:t>
            </a:r>
            <a:r>
              <a:rPr lang="en-US" altLang="zh-CN" sz="2400"/>
              <a:t>select</a:t>
            </a:r>
            <a:r>
              <a:rPr lang="zh-CN" altLang="en-US" sz="2400"/>
              <a:t>函数，要求内核挂起进程，只有在一个或者多个</a:t>
            </a:r>
            <a:endParaRPr lang="zh-CN" altLang="en-US" sz="2400"/>
          </a:p>
          <a:p>
            <a:pPr marL="0" indent="0">
              <a:buNone/>
            </a:pPr>
            <a:r>
              <a:rPr lang="en-US" altLang="zh-CN" sz="2400">
                <a:sym typeface="+mn-ea"/>
              </a:rPr>
              <a:t>I/O</a:t>
            </a:r>
            <a:r>
              <a:rPr lang="zh-CN" altLang="en-US" sz="2400">
                <a:sym typeface="+mn-ea"/>
              </a:rPr>
              <a:t>事件发生后，才把控制返回给应用程序</a:t>
            </a:r>
            <a:endParaRPr lang="zh-CN" altLang="en-US" sz="2400">
              <a:sym typeface="+mn-ea"/>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sz="3600"/>
              <a:t>echo</a:t>
            </a:r>
            <a:r>
              <a:rPr lang="zh-CN" altLang="en-US" sz="3600"/>
              <a:t>服务器</a:t>
            </a:r>
            <a:endParaRPr lang="zh-CN" altLang="en-US" sz="3600"/>
          </a:p>
        </p:txBody>
      </p:sp>
      <p:pic>
        <p:nvPicPr>
          <p:cNvPr id="6" name="内容占位符 5" descr="屏幕快照 2019-12-13 下午7.00.01"/>
          <p:cNvPicPr>
            <a:picLocks noChangeAspect="1"/>
          </p:cNvPicPr>
          <p:nvPr>
            <p:ph idx="1"/>
          </p:nvPr>
        </p:nvPicPr>
        <p:blipFill>
          <a:blip r:embed="rId1"/>
          <a:stretch>
            <a:fillRect/>
          </a:stretch>
        </p:blipFill>
        <p:spPr>
          <a:xfrm>
            <a:off x="4699635" y="1691005"/>
            <a:ext cx="5346700" cy="1168400"/>
          </a:xfrm>
          <a:prstGeom prst="rect">
            <a:avLst/>
          </a:prstGeom>
        </p:spPr>
      </p:pic>
      <p:pic>
        <p:nvPicPr>
          <p:cNvPr id="7" name="图片 6" descr="屏幕快照 2019-12-13 下午7.00.06"/>
          <p:cNvPicPr>
            <a:picLocks noChangeAspect="1"/>
          </p:cNvPicPr>
          <p:nvPr/>
        </p:nvPicPr>
        <p:blipFill>
          <a:blip r:embed="rId2"/>
          <a:stretch>
            <a:fillRect/>
          </a:stretch>
        </p:blipFill>
        <p:spPr>
          <a:xfrm>
            <a:off x="4801235" y="3216275"/>
            <a:ext cx="5473700" cy="1155700"/>
          </a:xfrm>
          <a:prstGeom prst="rect">
            <a:avLst/>
          </a:prstGeom>
        </p:spPr>
      </p:pic>
      <p:pic>
        <p:nvPicPr>
          <p:cNvPr id="8" name="图片 7" descr="屏幕快照 2019-12-13 下午7.00.13"/>
          <p:cNvPicPr>
            <a:picLocks noChangeAspect="1"/>
          </p:cNvPicPr>
          <p:nvPr/>
        </p:nvPicPr>
        <p:blipFill>
          <a:blip r:embed="rId3"/>
          <a:stretch>
            <a:fillRect/>
          </a:stretch>
        </p:blipFill>
        <p:spPr>
          <a:xfrm>
            <a:off x="4699635" y="4876800"/>
            <a:ext cx="6019800" cy="1219200"/>
          </a:xfrm>
          <a:prstGeom prst="rect">
            <a:avLst/>
          </a:prstGeom>
        </p:spPr>
      </p:pic>
      <p:sp>
        <p:nvSpPr>
          <p:cNvPr id="9" name="文本框 8"/>
          <p:cNvSpPr txBox="1"/>
          <p:nvPr/>
        </p:nvSpPr>
        <p:spPr>
          <a:xfrm>
            <a:off x="1518920" y="2397760"/>
            <a:ext cx="3180715" cy="368300"/>
          </a:xfrm>
          <a:prstGeom prst="rect">
            <a:avLst/>
          </a:prstGeom>
          <a:noFill/>
        </p:spPr>
        <p:txBody>
          <a:bodyPr wrap="square" rtlCol="0">
            <a:spAutoFit/>
          </a:bodyPr>
          <a:p>
            <a:r>
              <a:rPr lang="zh-CN" altLang="en-US"/>
              <a:t>先创建一个空的集合</a:t>
            </a:r>
            <a:endParaRPr lang="zh-CN" altLang="en-US"/>
          </a:p>
        </p:txBody>
      </p:sp>
      <p:sp>
        <p:nvSpPr>
          <p:cNvPr id="10" name="文本框 9"/>
          <p:cNvSpPr txBox="1"/>
          <p:nvPr/>
        </p:nvSpPr>
        <p:spPr>
          <a:xfrm>
            <a:off x="774065" y="3620135"/>
            <a:ext cx="3925570" cy="645160"/>
          </a:xfrm>
          <a:prstGeom prst="rect">
            <a:avLst/>
          </a:prstGeom>
          <a:noFill/>
        </p:spPr>
        <p:txBody>
          <a:bodyPr wrap="square" rtlCol="0">
            <a:spAutoFit/>
          </a:bodyPr>
          <a:p>
            <a:r>
              <a:rPr lang="zh-CN" altLang="en-US"/>
              <a:t>定义描述符</a:t>
            </a:r>
            <a:r>
              <a:rPr lang="en-US" altLang="zh-CN"/>
              <a:t>0</a:t>
            </a:r>
            <a:r>
              <a:rPr lang="zh-CN" altLang="en-US"/>
              <a:t>（标准输入）和描述符</a:t>
            </a:r>
            <a:r>
              <a:rPr lang="en-US" altLang="zh-CN"/>
              <a:t>3</a:t>
            </a:r>
            <a:r>
              <a:rPr lang="zh-CN" altLang="en-US"/>
              <a:t>（监听描述符）组成的读集合</a:t>
            </a:r>
            <a:endParaRPr lang="zh-CN" altLang="en-US"/>
          </a:p>
        </p:txBody>
      </p:sp>
      <p:sp>
        <p:nvSpPr>
          <p:cNvPr id="11" name="文本框 10"/>
          <p:cNvSpPr txBox="1"/>
          <p:nvPr/>
        </p:nvSpPr>
        <p:spPr>
          <a:xfrm>
            <a:off x="996315" y="5025390"/>
            <a:ext cx="3149600" cy="922020"/>
          </a:xfrm>
          <a:prstGeom prst="rect">
            <a:avLst/>
          </a:prstGeom>
          <a:noFill/>
        </p:spPr>
        <p:txBody>
          <a:bodyPr wrap="square" rtlCol="0">
            <a:spAutoFit/>
          </a:bodyPr>
          <a:p>
            <a:r>
              <a:rPr lang="zh-CN" altLang="en-US"/>
              <a:t>当用户按回车键，标准输入符变为可读，</a:t>
            </a:r>
            <a:r>
              <a:rPr lang="en-US" altLang="zh-CN"/>
              <a:t>select</a:t>
            </a:r>
            <a:r>
              <a:rPr lang="zh-CN" altLang="en-US"/>
              <a:t>会返回</a:t>
            </a:r>
            <a:r>
              <a:rPr lang="en-US" altLang="zh-CN"/>
              <a:t>ready_set</a:t>
            </a:r>
            <a:r>
              <a:rPr lang="zh-CN" altLang="en-US"/>
              <a:t>的值</a:t>
            </a:r>
            <a:endParaRPr lang="zh-CN" alt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280035" y="-114935"/>
            <a:ext cx="10515600" cy="1325563"/>
          </a:xfrm>
        </p:spPr>
        <p:txBody>
          <a:bodyPr/>
          <a:p>
            <a:r>
              <a:rPr lang="zh-CN" altLang="en-US" sz="2800"/>
              <a:t>代码实现</a:t>
            </a:r>
            <a:endParaRPr lang="zh-CN" altLang="en-US" sz="2800"/>
          </a:p>
        </p:txBody>
      </p:sp>
      <p:pic>
        <p:nvPicPr>
          <p:cNvPr id="4" name="内容占位符 3" descr="屏幕快照 2019-12-13 下午7.19.42"/>
          <p:cNvPicPr>
            <a:picLocks noChangeAspect="1"/>
          </p:cNvPicPr>
          <p:nvPr>
            <p:ph idx="1"/>
          </p:nvPr>
        </p:nvPicPr>
        <p:blipFill>
          <a:blip r:embed="rId1"/>
          <a:stretch>
            <a:fillRect/>
          </a:stretch>
        </p:blipFill>
        <p:spPr>
          <a:xfrm>
            <a:off x="1259840" y="700405"/>
            <a:ext cx="9375775" cy="6149340"/>
          </a:xfrm>
          <a:prstGeom prst="rect">
            <a:avLst/>
          </a:prstGeom>
        </p:spPr>
      </p:pic>
    </p:spTree>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2112</Words>
  <Application>WPS 演示</Application>
  <PresentationFormat>宽屏</PresentationFormat>
  <Paragraphs>156</Paragraphs>
  <Slides>25</Slides>
  <Notes>0</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25</vt:i4>
      </vt:variant>
    </vt:vector>
  </HeadingPairs>
  <TitlesOfParts>
    <vt:vector size="38" baseType="lpstr">
      <vt:lpstr>Arial</vt:lpstr>
      <vt:lpstr>方正书宋_GBK</vt:lpstr>
      <vt:lpstr>Wingdings</vt:lpstr>
      <vt:lpstr>Wingdings</vt:lpstr>
      <vt:lpstr>宋体</vt:lpstr>
      <vt:lpstr>汉仪书宋二KW</vt:lpstr>
      <vt:lpstr>Calibri Light</vt:lpstr>
      <vt:lpstr>Helvetica Neue</vt:lpstr>
      <vt:lpstr>Calibri</vt:lpstr>
      <vt:lpstr>微软雅黑</vt:lpstr>
      <vt:lpstr>汉仪旗黑KW</vt:lpstr>
      <vt:lpstr>Arial Unicode MS</vt:lpstr>
      <vt:lpstr>Office 主题</vt:lpstr>
      <vt:lpstr>深入理解计算机系统</vt:lpstr>
      <vt:lpstr>构造并发程序的方法：</vt:lpstr>
      <vt:lpstr>基于进程的并发编程</vt:lpstr>
      <vt:lpstr>PowerPoint 演示文稿</vt:lpstr>
      <vt:lpstr>基于进程的并发服务器</vt:lpstr>
      <vt:lpstr>进程的优劣</vt:lpstr>
      <vt:lpstr>基于I/O多路复用的并发编程</vt:lpstr>
      <vt:lpstr>echo服务器</vt:lpstr>
      <vt:lpstr>代码实现</vt:lpstr>
      <vt:lpstr>基于I/O多路复用的并发事件驱动服务器</vt:lpstr>
      <vt:lpstr>代码实现</vt:lpstr>
      <vt:lpstr>I/O多路复用技术的优劣</vt:lpstr>
      <vt:lpstr>基于线程的并发编程</vt:lpstr>
      <vt:lpstr>线程执行模型</vt:lpstr>
      <vt:lpstr>posix线程</vt:lpstr>
      <vt:lpstr>创建线程               pthread_create 函数用来创建一个新线程，它会返回一个int参数，返回0创建成功，  非零则代表出错</vt:lpstr>
      <vt:lpstr>终止线程</vt:lpstr>
      <vt:lpstr>回收已终止线程的资源</vt:lpstr>
      <vt:lpstr>分离线程</vt:lpstr>
      <vt:lpstr>初始化线程</vt:lpstr>
      <vt:lpstr>基于线程的并发服务器</vt:lpstr>
      <vt:lpstr>将变量映射到内存</vt:lpstr>
      <vt:lpstr>用信号量同步线程</vt:lpstr>
      <vt:lpstr>PowerPoint 演示文稿</vt:lpstr>
      <vt:lpstr>使用信号量进程互斥</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huxiaohu</dc:creator>
  <cp:lastModifiedBy>huxiaohu</cp:lastModifiedBy>
  <cp:revision>4</cp:revision>
  <dcterms:created xsi:type="dcterms:W3CDTF">2019-12-24T05:52:47Z</dcterms:created>
  <dcterms:modified xsi:type="dcterms:W3CDTF">2019-12-24T05:52:47Z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2052-1.0.1.1354</vt:lpwstr>
  </property>
</Properties>
</file>